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Intelligent Agents for Conduct Investigations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Transforming conduct investigations through AI-powered agents at every stage—from intake to resolution. These intelligent systems streamline workflows, ensure compliance, and deliver consistent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5791"/>
            <a:ext cx="886706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Transforming Investigations with AI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1492091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20+</a:t>
            </a:r>
            <a:endParaRPr lang="en-US" sz="4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387" y="1817013"/>
            <a:ext cx="3352681" cy="33526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9827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Intelligent Agents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82241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Covering every stage of the investigation lifecycle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40504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100%</a:t>
            </a:r>
            <a:endParaRPr lang="en-US" sz="4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817013"/>
            <a:ext cx="3352681" cy="33526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18240" y="5449014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Compliance Coverage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30654" y="5932289"/>
            <a:ext cx="41690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regulatory requirements are met consistently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88918" y="3213854"/>
            <a:ext cx="2749153" cy="558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24/7</a:t>
            </a:r>
            <a:endParaRPr lang="en-US" sz="43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213" y="1817013"/>
            <a:ext cx="3352681" cy="33526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07122" y="5449014"/>
            <a:ext cx="291298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Continuous Monitoring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679067" y="5932289"/>
            <a:ext cx="4169093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tracking and automated alerts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2241" y="6898719"/>
            <a:ext cx="1306591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AI-powered agents work together to create a comprehensive, efficient, and compliant investigation ecosystem—reducing manual effort whilst improving outcomes and 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969" y="754856"/>
            <a:ext cx="6428065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Intake &amp; Initial Assessment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1969" y="1739979"/>
            <a:ext cx="3719870" cy="3101578"/>
          </a:xfrm>
          <a:prstGeom prst="roundRect">
            <a:avLst>
              <a:gd name="adj" fmla="val 1030"/>
            </a:avLst>
          </a:prstGeom>
          <a:solidFill>
            <a:srgbClr val="E5DFD2"/>
          </a:solidFill>
          <a:ln/>
        </p:spPr>
      </p:sp>
      <p:sp>
        <p:nvSpPr>
          <p:cNvPr id="5" name="Shape 2"/>
          <p:cNvSpPr/>
          <p:nvPr/>
        </p:nvSpPr>
        <p:spPr>
          <a:xfrm>
            <a:off x="6444972" y="1952982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28282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0708" y="2128718"/>
            <a:ext cx="287536" cy="2875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4972" y="280499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Smart Intake Agent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44972" y="3265527"/>
            <a:ext cx="3293864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Auto-classifies reports, extracts key entities, assigns severity scores, and routes to appropriate investigation queues.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4842" y="1739979"/>
            <a:ext cx="3719989" cy="3101578"/>
          </a:xfrm>
          <a:prstGeom prst="roundRect">
            <a:avLst>
              <a:gd name="adj" fmla="val 1030"/>
            </a:avLst>
          </a:prstGeom>
          <a:solidFill>
            <a:srgbClr val="E5DFD2"/>
          </a:solidFill>
          <a:ln/>
        </p:spPr>
      </p:sp>
      <p:sp>
        <p:nvSpPr>
          <p:cNvPr id="10" name="Shape 6"/>
          <p:cNvSpPr/>
          <p:nvPr/>
        </p:nvSpPr>
        <p:spPr>
          <a:xfrm>
            <a:off x="10377845" y="1952982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28282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3581" y="2128718"/>
            <a:ext cx="287536" cy="2875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7845" y="280499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Conflict Check Agent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0377845" y="3265527"/>
            <a:ext cx="329398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Scans for conflicts of interest amongst investigators and suggests alternatives when needed.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31969" y="5054560"/>
            <a:ext cx="7652861" cy="2420064"/>
          </a:xfrm>
          <a:prstGeom prst="roundRect">
            <a:avLst>
              <a:gd name="adj" fmla="val 1320"/>
            </a:avLst>
          </a:prstGeom>
          <a:solidFill>
            <a:srgbClr val="E5DFD2"/>
          </a:solidFill>
          <a:ln/>
        </p:spPr>
      </p:sp>
      <p:sp>
        <p:nvSpPr>
          <p:cNvPr id="15" name="Shape 10"/>
          <p:cNvSpPr/>
          <p:nvPr/>
        </p:nvSpPr>
        <p:spPr>
          <a:xfrm>
            <a:off x="6444972" y="5267563"/>
            <a:ext cx="639008" cy="639008"/>
          </a:xfrm>
          <a:prstGeom prst="roundRect">
            <a:avLst>
              <a:gd name="adj" fmla="val 14308249"/>
            </a:avLst>
          </a:prstGeom>
          <a:solidFill>
            <a:srgbClr val="28282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0708" y="5443299"/>
            <a:ext cx="287536" cy="2875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4972" y="6119574"/>
            <a:ext cx="3106103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Evidence Gathering Agent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6444972" y="6580108"/>
            <a:ext cx="722685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Automatically pulls employee records, communications, and transaction data before investigation begins.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75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Building the Investigation Foundation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2109"/>
            <a:ext cx="34921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Timeline Builder Agent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19421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Constructs chronological timelines from disparate sources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622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Identifies gaps in information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044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Highlights critical dates relative to alleged conduct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542109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Document Analysis Agent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42721" y="461950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Performs semantic search across thousands of documents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42460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Identifies similar past cases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86680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Flags privileged communications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60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Investigation Workflow Intelligence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23749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3550563"/>
            <a:ext cx="2965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Interview Management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404098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Schedules interviews, generates question templates, transcribes recordings, and flags inconsistencies.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93600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5220414"/>
            <a:ext cx="31639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Communication Patterns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571083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Maps email networks, detects unusual patterns, and identifies knowledge holders.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0567"/>
            <a:ext cx="6559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Decision Support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788"/>
            <a:ext cx="3366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Precedent Research Agent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Finds similar historical cases, shows outcomes and disciplinary actions, ensuring consistency.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019788"/>
            <a:ext cx="3487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Regulatory Guidance Agent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Identifies applicable regulations, summarises guidance, and flags mandatory reporting requirements.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019788"/>
            <a:ext cx="3525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Sanctions Recommendation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51020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Suggests appropriate disciplinary actions based on severity, precedent, and mitigating factors.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88764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Real-Time Collaboration &amp; Tracking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5779" y="2569250"/>
            <a:ext cx="3715583" cy="2613541"/>
          </a:xfrm>
          <a:prstGeom prst="roundRect">
            <a:avLst>
              <a:gd name="adj" fmla="val 5598"/>
            </a:avLst>
          </a:prstGeom>
          <a:solidFill>
            <a:srgbClr val="EFECE6"/>
          </a:solidFill>
          <a:ln/>
        </p:spPr>
      </p:sp>
      <p:sp>
        <p:nvSpPr>
          <p:cNvPr id="5" name="Shape 2"/>
          <p:cNvSpPr/>
          <p:nvPr/>
        </p:nvSpPr>
        <p:spPr>
          <a:xfrm>
            <a:off x="6235779" y="2538770"/>
            <a:ext cx="3715583" cy="121920"/>
          </a:xfrm>
          <a:prstGeom prst="roundRect">
            <a:avLst>
              <a:gd name="adj" fmla="val 26346"/>
            </a:avLst>
          </a:prstGeom>
          <a:solidFill>
            <a:srgbClr val="282824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248138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282824"/>
          </a:solidFill>
          <a:ln/>
        </p:spPr>
      </p:sp>
      <p:sp>
        <p:nvSpPr>
          <p:cNvPr id="7" name="Text 4"/>
          <p:cNvSpPr/>
          <p:nvPr/>
        </p:nvSpPr>
        <p:spPr>
          <a:xfrm>
            <a:off x="7964984" y="2408753"/>
            <a:ext cx="25693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80334" y="3104555"/>
            <a:ext cx="2757845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Case Status Dashboard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80334" y="3567589"/>
            <a:ext cx="3226475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Provides real-time updates on open investigations, alerts on deadlines, and tracks investigator workload.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0165437" y="2569250"/>
            <a:ext cx="3715583" cy="2613541"/>
          </a:xfrm>
          <a:prstGeom prst="roundRect">
            <a:avLst>
              <a:gd name="adj" fmla="val 5598"/>
            </a:avLst>
          </a:prstGeom>
          <a:solidFill>
            <a:srgbClr val="EFECE6"/>
          </a:solidFill>
          <a:ln/>
        </p:spPr>
      </p:sp>
      <p:sp>
        <p:nvSpPr>
          <p:cNvPr id="11" name="Shape 8"/>
          <p:cNvSpPr/>
          <p:nvPr/>
        </p:nvSpPr>
        <p:spPr>
          <a:xfrm>
            <a:off x="10165437" y="2538770"/>
            <a:ext cx="3715583" cy="121920"/>
          </a:xfrm>
          <a:prstGeom prst="roundRect">
            <a:avLst>
              <a:gd name="adj" fmla="val 26346"/>
            </a:avLst>
          </a:prstGeom>
          <a:solidFill>
            <a:srgbClr val="282824"/>
          </a:solidFill>
          <a:ln/>
        </p:spPr>
      </p:sp>
      <p:sp>
        <p:nvSpPr>
          <p:cNvPr id="12" name="Shape 9"/>
          <p:cNvSpPr/>
          <p:nvPr/>
        </p:nvSpPr>
        <p:spPr>
          <a:xfrm>
            <a:off x="11701998" y="2248138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282824"/>
          </a:solidFill>
          <a:ln/>
        </p:spPr>
      </p:sp>
      <p:sp>
        <p:nvSpPr>
          <p:cNvPr id="13" name="Text 10"/>
          <p:cNvSpPr/>
          <p:nvPr/>
        </p:nvSpPr>
        <p:spPr>
          <a:xfrm>
            <a:off x="11894641" y="2408753"/>
            <a:ext cx="25693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0409992" y="3104555"/>
            <a:ext cx="286857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Escalation Management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409992" y="3567589"/>
            <a:ext cx="3226475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Monitors escalation triggers, notifies senior management automatically, and tracks acknowledgements.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35779" y="5717977"/>
            <a:ext cx="7645241" cy="1928217"/>
          </a:xfrm>
          <a:prstGeom prst="roundRect">
            <a:avLst>
              <a:gd name="adj" fmla="val 7588"/>
            </a:avLst>
          </a:prstGeom>
          <a:solidFill>
            <a:srgbClr val="EFECE6"/>
          </a:solidFill>
          <a:ln/>
        </p:spPr>
      </p:sp>
      <p:sp>
        <p:nvSpPr>
          <p:cNvPr id="17" name="Shape 14"/>
          <p:cNvSpPr/>
          <p:nvPr/>
        </p:nvSpPr>
        <p:spPr>
          <a:xfrm>
            <a:off x="6235779" y="5687497"/>
            <a:ext cx="7645241" cy="121920"/>
          </a:xfrm>
          <a:prstGeom prst="roundRect">
            <a:avLst>
              <a:gd name="adj" fmla="val 26346"/>
            </a:avLst>
          </a:prstGeom>
          <a:solidFill>
            <a:srgbClr val="282824"/>
          </a:solidFill>
          <a:ln/>
        </p:spPr>
      </p:sp>
      <p:sp>
        <p:nvSpPr>
          <p:cNvPr id="18" name="Shape 15"/>
          <p:cNvSpPr/>
          <p:nvPr/>
        </p:nvSpPr>
        <p:spPr>
          <a:xfrm>
            <a:off x="9737229" y="5396865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282824"/>
          </a:solidFill>
          <a:ln/>
        </p:spPr>
      </p:sp>
      <p:sp>
        <p:nvSpPr>
          <p:cNvPr id="19" name="Text 16"/>
          <p:cNvSpPr/>
          <p:nvPr/>
        </p:nvSpPr>
        <p:spPr>
          <a:xfrm>
            <a:off x="9929872" y="5557480"/>
            <a:ext cx="25693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6480334" y="6253282"/>
            <a:ext cx="3409355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Stakeholder Communication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6480334" y="6716316"/>
            <a:ext cx="7156132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Drafts updates for various audiences, ensures confidentiality, and tracks all communications.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0057"/>
            <a:ext cx="8271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Quality Assurance &amp; Compliance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4" name="Shape 2"/>
          <p:cNvSpPr/>
          <p:nvPr/>
        </p:nvSpPr>
        <p:spPr>
          <a:xfrm>
            <a:off x="3968353" y="40155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5" name="Shape 3"/>
          <p:cNvSpPr/>
          <p:nvPr/>
        </p:nvSpPr>
        <p:spPr>
          <a:xfrm>
            <a:off x="3728442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6" name="Text 4"/>
          <p:cNvSpPr/>
          <p:nvPr/>
        </p:nvSpPr>
        <p:spPr>
          <a:xfrm>
            <a:off x="3813512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228017" y="2572464"/>
            <a:ext cx="3511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Investigation Completeness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062883"/>
            <a:ext cx="59259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Checks all required steps are completed and flags missing evidence before closure.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69594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1" name="Text 9"/>
          <p:cNvSpPr/>
          <p:nvPr/>
        </p:nvSpPr>
        <p:spPr>
          <a:xfrm>
            <a:off x="714500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97523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Remediation Tracking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52092" y="6093619"/>
            <a:ext cx="59260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Monitors implementation of corrective actions and ensures follow-up activities are completed.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31448" y="40155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91537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6" name="Text 14"/>
          <p:cNvSpPr/>
          <p:nvPr/>
        </p:nvSpPr>
        <p:spPr>
          <a:xfrm>
            <a:off x="10476607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002673" y="2572464"/>
            <a:ext cx="3288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Legal Hold &amp; Preservation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3698" y="3062883"/>
            <a:ext cx="59260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Triggers automatic legal holds, ensures evidence integrity, and releases holds appropriately.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833"/>
            <a:ext cx="5837039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Analytics Driving Insights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066" y="1846898"/>
            <a:ext cx="7716322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5300" dirty="0"/>
          </a:p>
        </p:txBody>
      </p:sp>
      <p:sp>
        <p:nvSpPr>
          <p:cNvPr id="4" name="Text 2"/>
          <p:cNvSpPr/>
          <p:nvPr/>
        </p:nvSpPr>
        <p:spPr>
          <a:xfrm>
            <a:off x="3293864" y="278022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Analytics Agents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8066" y="3331488"/>
            <a:ext cx="307752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Case Metrics Agent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18066" y="3921323"/>
            <a:ext cx="771632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Tracks time-to-resolution, case volumes, and investigator productivity. Generates management dashboards.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8066" y="4782741"/>
            <a:ext cx="3679984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Root Cause Analysis Agent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18066" y="5372576"/>
            <a:ext cx="771632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Identifies common factors across cases, highlights systemic issues, and recommends preventive measures.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8066" y="6233993"/>
            <a:ext cx="4295299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Regulatory Reporting Compiler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18066" y="6823829"/>
            <a:ext cx="771632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Aggregates case data for periodic reports and formats according to regulatory requirements.</a:t>
            </a:r>
            <a:endParaRPr lang="en-US" sz="16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2546" y="1744385"/>
            <a:ext cx="4977289" cy="49772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74568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Post-Investigation Excellence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Lesson Learned Agent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Documents investigation process effectiveness, updates playbooks based on outcomes, and identifies training needs.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52219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7655362" y="5448776"/>
            <a:ext cx="34580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Appeal Management Agent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362" y="593919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Tracks employee appeals, manages review timelines, and documents appeal outcomes and rationale.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2025-10-19T17:26:24Z</dcterms:created>
  <dcterms:modified xsi:type="dcterms:W3CDTF">2025-10-19T17:26:24Z</dcterms:modified>
</cp:coreProperties>
</file>